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67" r:id="rId5"/>
    <p:sldId id="272" r:id="rId6"/>
    <p:sldId id="278" r:id="rId7"/>
    <p:sldId id="277" r:id="rId8"/>
    <p:sldId id="258" r:id="rId9"/>
    <p:sldId id="259" r:id="rId10"/>
    <p:sldId id="262" r:id="rId11"/>
    <p:sldId id="260" r:id="rId12"/>
    <p:sldId id="285" r:id="rId13"/>
    <p:sldId id="263" r:id="rId14"/>
    <p:sldId id="264" r:id="rId15"/>
    <p:sldId id="265" r:id="rId16"/>
    <p:sldId id="266" r:id="rId17"/>
    <p:sldId id="281" r:id="rId18"/>
    <p:sldId id="268" r:id="rId19"/>
    <p:sldId id="284" r:id="rId20"/>
    <p:sldId id="282" r:id="rId21"/>
    <p:sldId id="279" r:id="rId22"/>
    <p:sldId id="280" r:id="rId23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hthoek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B6B43-DA4B-4467-B2F7-97B918FC37B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F1FA9-755A-45E0-A0AC-2264BCF9BC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hthoek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Ova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B6D57-B3BC-4764-8A71-AA13BB9F33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B093B-F2BA-4ACA-87F3-E253B4B4DBC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hthoek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hthoek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hthoek 24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hthoek 25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8D8B6-0112-401F-8AEE-DD11FC6DD33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D631-E039-48A9-B11C-AA712FDC1E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hthoek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hthoek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hthoek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hthoek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Ova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Ova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A904F-FA4E-4232-88C5-B43723E9E74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75C0-E146-4EE1-9D23-9E036EBD9A8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hthoek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hthoek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D1D609-4D7A-433C-A042-4436A42B57C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hthoek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Ova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4C940-CE66-4D48-A526-CF8263F3E7F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hthoek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hthoek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hthoek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Ova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C0209-24EE-424B-9EE3-E53A0E8462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Ova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" name="Ova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DEDB954A-8659-4ABC-8819-B30462AF642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8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39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twitter.com/vakwerkdokku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http://www.2018.nl/Portals/0/WebSitesCreative_Banner/554/d6bc6bae-c9ba-405c-ba29-6a082ded904d_resized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2018.nl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kids.wiki.kennisnet.nl/Fierljeppe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unst.frieslandtotaal.nl/" TargetMode="External"/><Relationship Id="rId4" Type="http://schemas.openxmlformats.org/officeDocument/2006/relationships/hyperlink" Target="http://www.keunstwurk.nl/" TargetMode="External"/><Relationship Id="rId5" Type="http://schemas.openxmlformats.org/officeDocument/2006/relationships/hyperlink" Target="http://www.2018.nl/" TargetMode="External"/><Relationship Id="rId6" Type="http://schemas.openxmlformats.org/officeDocument/2006/relationships/hyperlink" Target="http://nl.wikipedia.org/wiki/Lijst_van_beelden_in_Dongeradeel" TargetMode="External"/><Relationship Id="rId7" Type="http://schemas.openxmlformats.org/officeDocument/2006/relationships/hyperlink" Target="http://www.in-dokkum.nl/content/exposities-dokku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eterbvanhouten.nl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hyperlink" Target="http://huisvooramateurkunst.keunstwurk.nl/?ContentId=2961" TargetMode="External"/><Relationship Id="rId13" Type="http://schemas.openxmlformats.org/officeDocument/2006/relationships/image" Target="../media/image12.jpeg"/><Relationship Id="rId14" Type="http://schemas.openxmlformats.org/officeDocument/2006/relationships/hyperlink" Target="http://www.uitleeuwarden.nl/plattegrond2/" TargetMode="External"/><Relationship Id="rId15" Type="http://schemas.openxmlformats.org/officeDocument/2006/relationships/image" Target="../media/image13.jpeg"/><Relationship Id="rId16" Type="http://schemas.openxmlformats.org/officeDocument/2006/relationships/hyperlink" Target="http://dagvandeamateurkunst.keunstwurk.nl/" TargetMode="External"/><Relationship Id="rId17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hyperlink" Target="http://www.keunstwurk.nl/" TargetMode="External"/><Relationship Id="rId8" Type="http://schemas.openxmlformats.org/officeDocument/2006/relationships/hyperlink" Target="http://www.keunstwurk.nl/?SiteId=32&amp;MenuId=752&amp;SubId1=1333&amp;SubId2=1415" TargetMode="External"/><Relationship Id="rId9" Type="http://schemas.openxmlformats.org/officeDocument/2006/relationships/image" Target="../media/image10.jpeg"/><Relationship Id="rId10" Type="http://schemas.openxmlformats.org/officeDocument/2006/relationships/hyperlink" Target="http://www.keunstwurk.nl/?SiteId=32&amp;MenuId=751&amp;SubId1=1532&amp;SubId2=154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www.keunstwurk.nl/index.asp?SiteId=16&amp;MenuId=784&amp;SubId1=1153&amp;SubId2=1282&amp;id=344&amp;picture=big&amp;picturename=Schilderijenarchief-179.jpg" TargetMode="External"/><Relationship Id="rId5" Type="http://schemas.openxmlformats.org/officeDocument/2006/relationships/image" Target="../media/image17.jpeg"/><Relationship Id="rId6" Type="http://schemas.openxmlformats.org/officeDocument/2006/relationships/hyperlink" Target="http://www.keunstwurk.nl/index.asp?SiteId=16&amp;MenuId=784&amp;SubId1=1153&amp;SubId2=1282&amp;id=344&amp;picture=big&amp;picturename=Schilderijenarchief-178.jpg" TargetMode="External"/><Relationship Id="rId7" Type="http://schemas.openxmlformats.org/officeDocument/2006/relationships/image" Target="../media/image18.jpeg"/><Relationship Id="rId8" Type="http://schemas.openxmlformats.org/officeDocument/2006/relationships/hyperlink" Target="http://www.keunstwurk.nl/index.asp?SiteId=16&amp;MenuId=784&amp;SubId1=1153&amp;SubId2=1282&amp;id=344&amp;picture=big&amp;picturename=Schilderijenarchief-139.jpg" TargetMode="External"/><Relationship Id="rId9" Type="http://schemas.openxmlformats.org/officeDocument/2006/relationships/image" Target="../media/image19.jpeg"/><Relationship Id="rId10" Type="http://schemas.openxmlformats.org/officeDocument/2006/relationships/hyperlink" Target="http://www.keunstwurk.nl/index.asp?SiteId=16&amp;MenuId=784&amp;SubId1=1153&amp;SubId2=1282&amp;id=344&amp;picture=big&amp;picturename=Schilderijenarchief-141.jpg" TargetMode="External"/><Relationship Id="rId11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eunstwurk.nl/index.asp?SiteId=16&amp;MenuId=784&amp;SubId1=1153&amp;SubId2=1282&amp;id=344&amp;picture=big&amp;picturename=Schilderijenarchief-214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nl-NL" cap="none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r>
              <a:rPr lang="nl-NL" b="1" dirty="0" smtClean="0"/>
              <a:t>kunstroute door Friesland!</a:t>
            </a:r>
            <a:r>
              <a:rPr lang="nl-NL" dirty="0" smtClean="0">
                <a:latin typeface="Calibri" charset="0"/>
              </a:rPr>
              <a:t/>
            </a:r>
            <a:br>
              <a:rPr lang="nl-NL" dirty="0" smtClean="0">
                <a:latin typeface="Calibri" charset="0"/>
              </a:rPr>
            </a:br>
            <a:endParaRPr lang="nl-NL" sz="2800" dirty="0" smtClean="0">
              <a:latin typeface="Calibri" charset="0"/>
            </a:endParaRPr>
          </a:p>
        </p:txBody>
      </p:sp>
      <p:pic>
        <p:nvPicPr>
          <p:cNvPr id="21506" name="Picture 2" descr="Dokkum -  Vit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6192688" cy="4374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000" smtClean="0">
                <a:solidFill>
                  <a:srgbClr val="7B9899"/>
                </a:solidFill>
              </a:rPr>
              <a:t>                                                      Stupa in Hantum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2532" name="Picture 5" descr="stoepa_hantum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4919663" cy="65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7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76143">
            <a:off x="5076825" y="1628775"/>
            <a:ext cx="38163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3200" dirty="0" smtClean="0">
                <a:solidFill>
                  <a:schemeClr val="accent2"/>
                </a:solidFill>
              </a:rPr>
              <a:t/>
            </a:r>
            <a:br>
              <a:rPr lang="nl-NL" sz="3200" dirty="0" smtClean="0">
                <a:solidFill>
                  <a:schemeClr val="accent2"/>
                </a:solidFill>
              </a:rPr>
            </a:br>
            <a:r>
              <a:rPr lang="nl-NL" sz="3200" dirty="0" smtClean="0">
                <a:solidFill>
                  <a:schemeClr val="accent2"/>
                </a:solidFill>
              </a:rPr>
              <a:t/>
            </a:r>
            <a:br>
              <a:rPr lang="nl-NL" sz="3200" dirty="0" smtClean="0">
                <a:solidFill>
                  <a:schemeClr val="accent2"/>
                </a:solidFill>
              </a:rPr>
            </a:br>
            <a:r>
              <a:rPr lang="nl-NL" sz="3200" dirty="0" smtClean="0">
                <a:solidFill>
                  <a:schemeClr val="accent2"/>
                </a:solidFill>
              </a:rPr>
              <a:t/>
            </a:r>
            <a:br>
              <a:rPr lang="nl-NL" sz="3200" dirty="0" smtClean="0">
                <a:solidFill>
                  <a:schemeClr val="accent2"/>
                </a:solidFill>
              </a:rPr>
            </a:br>
            <a:r>
              <a:rPr lang="nl-NL" sz="3200" dirty="0" smtClean="0">
                <a:solidFill>
                  <a:schemeClr val="accent2"/>
                </a:solidFill>
              </a:rPr>
              <a:t/>
            </a:r>
            <a:br>
              <a:rPr lang="nl-NL" sz="3200" dirty="0" smtClean="0">
                <a:solidFill>
                  <a:schemeClr val="accent2"/>
                </a:solidFill>
              </a:rPr>
            </a:br>
            <a:r>
              <a:rPr lang="nl-NL" sz="3600" dirty="0" smtClean="0">
                <a:solidFill>
                  <a:srgbClr val="7B9899"/>
                </a:solidFill>
              </a:rPr>
              <a:t> Erfgoed: Vlasfabriek(en) in EE</a:t>
            </a:r>
            <a:r>
              <a:rPr lang="nl-NL" sz="2500" dirty="0" smtClean="0">
                <a:solidFill>
                  <a:srgbClr val="7B9899"/>
                </a:solidFill>
              </a:rPr>
              <a:t/>
            </a:r>
            <a:br>
              <a:rPr lang="nl-NL" sz="2500" dirty="0" smtClean="0">
                <a:solidFill>
                  <a:srgbClr val="7B9899"/>
                </a:solidFill>
              </a:rPr>
            </a:br>
            <a:endParaRPr lang="nl-NL" sz="2500" dirty="0" smtClean="0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3556" name="Picture 5" descr="Monique als jonge meid in de weer met het vlas op het Bild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7273925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400800" cy="1752600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https://twitter.com/vakwerkdokkum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685800" y="0"/>
            <a:ext cx="7990656" cy="2133600"/>
          </a:xfrm>
        </p:spPr>
        <p:txBody>
          <a:bodyPr/>
          <a:lstStyle/>
          <a:p>
            <a:pPr algn="r"/>
            <a:r>
              <a:rPr lang="nl-NL" sz="3200" dirty="0" err="1" smtClean="0"/>
              <a:t>VAKwerk</a:t>
            </a:r>
            <a:r>
              <a:rPr lang="nl-NL" sz="3200" dirty="0" smtClean="0"/>
              <a:t> </a:t>
            </a:r>
            <a:r>
              <a:rPr lang="nl-NL" sz="3200" dirty="0" err="1" smtClean="0"/>
              <a:t>Dokkum</a:t>
            </a:r>
            <a:r>
              <a:rPr lang="nl-NL" sz="3200" dirty="0" smtClean="0"/>
              <a:t>... Verrassend Ambachtelijk Kunstzinnig</a:t>
            </a:r>
            <a:endParaRPr lang="nl-NL" sz="3200" dirty="0"/>
          </a:p>
        </p:txBody>
      </p:sp>
      <p:pic>
        <p:nvPicPr>
          <p:cNvPr id="34818" name="Picture 2" descr="VAKwerk Dokk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865784" cy="1865784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835696" y="270892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 actuele </a:t>
            </a:r>
            <a:r>
              <a:rPr lang="nl-NL" dirty="0" err="1" smtClean="0"/>
              <a:t>vakwerk-kunstenaars</a:t>
            </a:r>
            <a:r>
              <a:rPr lang="nl-NL" dirty="0" smtClean="0"/>
              <a:t> in </a:t>
            </a:r>
            <a:r>
              <a:rPr lang="nl-NL" dirty="0" err="1" smtClean="0"/>
              <a:t>Dokkum</a:t>
            </a:r>
            <a:r>
              <a:rPr lang="nl-NL" dirty="0" smtClean="0"/>
              <a:t> kijk op:</a:t>
            </a:r>
            <a:endParaRPr lang="nl-NL" dirty="0"/>
          </a:p>
        </p:txBody>
      </p:sp>
      <p:pic>
        <p:nvPicPr>
          <p:cNvPr id="7" name="Picture 2" descr="VAKwerk Dokk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11960" y="3068960"/>
            <a:ext cx="929680" cy="929680"/>
          </a:xfrm>
          <a:prstGeom prst="rect">
            <a:avLst/>
          </a:prstGeom>
          <a:noFill/>
        </p:spPr>
      </p:pic>
      <p:pic>
        <p:nvPicPr>
          <p:cNvPr id="34820" name="Picture 4" descr="L:\Toscane 14 praktisch\VAKwerk Dokkum (@vakwerkdokkum) op Twitter_files\BmKG-htIEAAxHzM.jpg-large"/>
          <p:cNvPicPr>
            <a:picLocks noChangeAspect="1" noChangeArrowheads="1"/>
          </p:cNvPicPr>
          <p:nvPr/>
        </p:nvPicPr>
        <p:blipFill>
          <a:blip r:embed="rId5" cstate="print"/>
          <a:srcRect t="16344"/>
          <a:stretch>
            <a:fillRect/>
          </a:stretch>
        </p:blipFill>
        <p:spPr bwMode="auto">
          <a:xfrm rot="5400000">
            <a:off x="3542191" y="3810737"/>
            <a:ext cx="2275641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758825"/>
          </a:xfrm>
        </p:spPr>
        <p:txBody>
          <a:bodyPr/>
          <a:lstStyle/>
          <a:p>
            <a:pPr eaLnBrk="1" hangingPunct="1"/>
            <a:r>
              <a:rPr lang="nl-NL" dirty="0" smtClean="0">
                <a:solidFill>
                  <a:srgbClr val="7B9899"/>
                </a:solidFill>
              </a:rPr>
              <a:t>Opdracht</a:t>
            </a:r>
            <a:endParaRPr lang="nl-NL" dirty="0" smtClean="0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l-NL" sz="3200" dirty="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nl-NL" sz="3200" dirty="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nl-NL" sz="3200" dirty="0" smtClean="0">
                <a:latin typeface="Arial" charset="0"/>
                <a:cs typeface="Arial" charset="0"/>
              </a:rPr>
              <a:t>Stel zelf een route samen in jouw omgeving.</a:t>
            </a:r>
          </a:p>
          <a:p>
            <a:pPr eaLnBrk="1" hangingPunct="1">
              <a:buFontTx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000" dirty="0" smtClean="0">
                <a:solidFill>
                  <a:srgbClr val="7B9899"/>
                </a:solidFill>
              </a:rPr>
              <a:t/>
            </a:r>
            <a:br>
              <a:rPr lang="nl-NL" sz="2000" dirty="0" smtClean="0">
                <a:solidFill>
                  <a:srgbClr val="7B9899"/>
                </a:solidFill>
              </a:rPr>
            </a:br>
            <a:r>
              <a:rPr lang="nl-NL" sz="2600" dirty="0" smtClean="0">
                <a:solidFill>
                  <a:schemeClr val="tx1"/>
                </a:solidFill>
              </a:rPr>
              <a:t/>
            </a:r>
            <a:br>
              <a:rPr lang="nl-NL" sz="2600" dirty="0" smtClean="0">
                <a:solidFill>
                  <a:schemeClr val="tx1"/>
                </a:solidFill>
              </a:rPr>
            </a:br>
            <a:r>
              <a:rPr lang="nl-NL" sz="2600" dirty="0" smtClean="0">
                <a:solidFill>
                  <a:schemeClr val="tx1"/>
                </a:solidFill>
              </a:rPr>
              <a:t/>
            </a:r>
            <a:br>
              <a:rPr lang="nl-NL" sz="2600" dirty="0" smtClean="0">
                <a:solidFill>
                  <a:schemeClr val="tx1"/>
                </a:solidFill>
              </a:rPr>
            </a:br>
            <a:r>
              <a:rPr lang="nl-NL" sz="2600" dirty="0" smtClean="0">
                <a:solidFill>
                  <a:schemeClr val="tx1"/>
                </a:solidFill>
              </a:rPr>
              <a:t>                       </a:t>
            </a:r>
            <a:r>
              <a:rPr lang="nl-NL" sz="3600" dirty="0" smtClean="0">
                <a:solidFill>
                  <a:schemeClr val="bg1">
                    <a:lumMod val="50000"/>
                  </a:schemeClr>
                </a:solidFill>
              </a:rPr>
              <a:t>Groepswerk of alleen werken!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  <a:cs typeface="Arial" charset="0"/>
              </a:rPr>
              <a:t>Als je alleen werkt, ga je 4 kunsten/locaties beschrijven.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nl-NL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sz="2800" dirty="0" smtClean="0">
                <a:latin typeface="Arial" charset="0"/>
                <a:cs typeface="Arial" charset="0"/>
              </a:rPr>
              <a:t>Werk je samen (tweetallen), ga je 6 kunsten/locaties beschrijven.</a:t>
            </a:r>
          </a:p>
          <a:p>
            <a:pPr eaLnBrk="1" hangingPunct="1">
              <a:lnSpc>
                <a:spcPct val="90000"/>
              </a:lnSpc>
            </a:pPr>
            <a:endParaRPr lang="nl-NL" sz="2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sz="2800" dirty="0" err="1" smtClean="0">
                <a:latin typeface="Arial" charset="0"/>
                <a:cs typeface="Arial" charset="0"/>
              </a:rPr>
              <a:t>Doublanten</a:t>
            </a:r>
            <a:r>
              <a:rPr lang="nl-NL" sz="2800" dirty="0" smtClean="0">
                <a:latin typeface="Arial" charset="0"/>
                <a:cs typeface="Arial" charset="0"/>
              </a:rPr>
              <a:t> maken een (wandel) kunstroute door Dokkum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endParaRPr lang="nl-NL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3600" smtClean="0">
                <a:solidFill>
                  <a:srgbClr val="7B9899"/>
                </a:solidFill>
              </a:rPr>
              <a:t>De opdracht bestaat uit twee onderdelen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dirty="0" smtClean="0">
                <a:solidFill>
                  <a:schemeClr val="accent2"/>
                </a:solidFill>
              </a:rPr>
              <a:t>		</a:t>
            </a:r>
            <a:endParaRPr lang="nl-NL" dirty="0" smtClean="0"/>
          </a:p>
          <a:p>
            <a:pPr eaLnBrk="1" hangingPunct="1">
              <a:buFontTx/>
              <a:buNone/>
            </a:pPr>
            <a:endParaRPr lang="nl-NL" dirty="0" smtClean="0"/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Het verslag</a:t>
            </a: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folder / affiche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2800" dirty="0" smtClean="0">
                <a:solidFill>
                  <a:srgbClr val="7B9899"/>
                </a:solidFill>
              </a:rPr>
              <a:t>En verder…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Bedenk een originele titel voor je kunstroute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nl-NL" dirty="0" smtClean="0">
                <a:latin typeface="Arial" charset="0"/>
                <a:cs typeface="Arial" charset="0"/>
              </a:rPr>
              <a:t>Die is ook terug te zien in je affiche</a:t>
            </a:r>
          </a:p>
          <a:p>
            <a:pPr eaLnBrk="1" hangingPunct="1">
              <a:buNone/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pitchFamily="34" charset="0"/>
              <a:buChar char="•"/>
            </a:pPr>
            <a:endParaRPr lang="nl-NL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l-NL" dirty="0" smtClean="0">
                <a:solidFill>
                  <a:srgbClr val="7B9899"/>
                </a:solidFill>
              </a:rPr>
              <a:t>Voorbeeld route</a:t>
            </a:r>
          </a:p>
        </p:txBody>
      </p:sp>
      <p:pic>
        <p:nvPicPr>
          <p:cNvPr id="28675" name="Tijdelijke aanduiding voor inhoud 3" descr="kunstrou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464566">
            <a:off x="3192463" y="536575"/>
            <a:ext cx="3341687" cy="3455988"/>
          </a:xfrm>
        </p:spPr>
      </p:pic>
      <p:pic>
        <p:nvPicPr>
          <p:cNvPr id="28676" name="Afbeelding 4" descr="kunsstrout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933825"/>
            <a:ext cx="4997450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z="4000" smtClean="0">
                <a:solidFill>
                  <a:srgbClr val="7B9899"/>
                </a:solidFill>
              </a:rPr>
              <a:t> Foto’s maken van de kunsten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sz="2800" smtClean="0">
                <a:latin typeface="Arial" charset="0"/>
                <a:cs typeface="Arial" charset="0"/>
              </a:rPr>
              <a:t>Maak een foto van jezelf op elke locatie, als bewijs dat je er ook echt zelf geweest bent. Je mag ook een mascotte gebruiken.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>
              <a:solidFill>
                <a:srgbClr val="7B9899"/>
              </a:solidFill>
            </a:endParaRPr>
          </a:p>
        </p:txBody>
      </p:sp>
      <p:pic>
        <p:nvPicPr>
          <p:cNvPr id="35843" name="Tijdelijke aanduiding voor inhoud 3" descr="fierl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88913"/>
            <a:ext cx="6584950" cy="4752975"/>
          </a:xfrm>
        </p:spPr>
      </p:pic>
      <p:pic>
        <p:nvPicPr>
          <p:cNvPr id="35844" name="Afbeelding 4" descr="Fierljepp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98428">
            <a:off x="795338" y="3343275"/>
            <a:ext cx="4043362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7B9899"/>
                </a:solidFill>
              </a:rPr>
              <a:t>Overal is kunst en cultuur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447800"/>
            <a:ext cx="8504238" cy="4572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latin typeface="Arial" charset="0"/>
                <a:cs typeface="Arial" charset="0"/>
              </a:rPr>
              <a:t>Kijk maar eens in goed in je directe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latin typeface="Arial" charset="0"/>
                <a:cs typeface="Arial" charset="0"/>
              </a:rPr>
              <a:t>omgeving!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nl-NL" sz="2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latin typeface="Arial" charset="0"/>
                <a:cs typeface="Arial" charset="0"/>
              </a:rPr>
              <a:t>En check:</a:t>
            </a:r>
          </a:p>
          <a:p>
            <a:pPr algn="ctr">
              <a:buNone/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Actueel: </a:t>
            </a:r>
          </a:p>
          <a:p>
            <a:pPr algn="ctr">
              <a:buNone/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Leeuwarden - </a:t>
            </a:r>
            <a:r>
              <a:rPr lang="nl-NL" sz="2800" dirty="0" err="1" smtClean="0">
                <a:latin typeface="Arial" pitchFamily="34" charset="0"/>
                <a:cs typeface="Arial" pitchFamily="34" charset="0"/>
              </a:rPr>
              <a:t>Fryslân</a:t>
            </a:r>
            <a:r>
              <a:rPr lang="nl-NL" sz="2800" dirty="0" smtClean="0">
                <a:latin typeface="Arial" pitchFamily="34" charset="0"/>
                <a:cs typeface="Arial" pitchFamily="34" charset="0"/>
              </a:rPr>
              <a:t> culturele hoofdstad in 2018!</a:t>
            </a:r>
          </a:p>
          <a:p>
            <a:pPr algn="ctr">
              <a:buNone/>
            </a:pPr>
            <a:r>
              <a:rPr lang="nl-NL" sz="2800" dirty="0" smtClean="0">
                <a:latin typeface="Arial" charset="0"/>
                <a:cs typeface="Arial" charset="0"/>
                <a:hlinkClick r:id="rId2"/>
              </a:rPr>
              <a:t>http://www.2018.nl/</a:t>
            </a:r>
            <a:endParaRPr lang="nl-NL" sz="2800" dirty="0" smtClean="0">
              <a:latin typeface="Arial" charset="0"/>
              <a:cs typeface="Arial" charset="0"/>
            </a:endParaRPr>
          </a:p>
          <a:p>
            <a:pPr algn="ctr">
              <a:buNone/>
            </a:pPr>
            <a:r>
              <a:rPr lang="nl-NL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nl-NL" sz="2800" dirty="0" smtClean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nl-NL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 smtClean="0">
                <a:solidFill>
                  <a:schemeClr val="accent2"/>
                </a:solidFill>
              </a:rPr>
              <a:t>		</a:t>
            </a:r>
          </a:p>
        </p:txBody>
      </p:sp>
      <p:pic>
        <p:nvPicPr>
          <p:cNvPr id="4" name="Afbeelding 3" descr="http://www.2018.nl/Portals/0/WebSitesCreative_Banner/554/d6bc6bae-c9ba-405c-ba29-6a082ded904d_resized.jpg"/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475656" y="5013176"/>
            <a:ext cx="6552728" cy="164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7B9899"/>
                </a:solidFill>
              </a:rPr>
              <a:t>Typysk Frysk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4041775" cy="4803775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nl-NL" sz="2800" smtClean="0">
                <a:solidFill>
                  <a:srgbClr val="0D0D0D"/>
                </a:solidFill>
                <a:latin typeface="Arial" charset="0"/>
                <a:cs typeface="Arial" charset="0"/>
                <a:hlinkClick r:id="rId2" action="ppaction://hlinkfile" tooltip="Fierljeppen"/>
              </a:rPr>
              <a:t>Fierljeppen</a:t>
            </a:r>
            <a:endParaRPr lang="nl-NL" sz="2800" smtClean="0">
              <a:solidFill>
                <a:srgbClr val="0D0D0D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nl-NL" sz="2800" u="sng" smtClean="0">
                <a:solidFill>
                  <a:srgbClr val="0D0D0D"/>
                </a:solidFill>
                <a:latin typeface="Arial" charset="0"/>
                <a:cs typeface="Arial" charset="0"/>
              </a:rPr>
              <a:t>Keatsen</a:t>
            </a:r>
            <a:r>
              <a:rPr lang="nl-NL" sz="2800" u="sng" smtClean="0"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Typelje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Iepenloftspul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Reedride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Alvestêdetocht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Mastklimme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Slingeraap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Ringride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Kûpkestekke</a:t>
            </a:r>
          </a:p>
          <a:p>
            <a:pPr eaLnBrk="1" hangingPunct="1">
              <a:lnSpc>
                <a:spcPct val="70000"/>
              </a:lnSpc>
            </a:pPr>
            <a:r>
              <a:rPr lang="nl-NL" sz="2800" smtClean="0">
                <a:latin typeface="Arial" charset="0"/>
                <a:cs typeface="Arial" charset="0"/>
              </a:rPr>
              <a:t>Fryske Hynder</a:t>
            </a:r>
          </a:p>
          <a:p>
            <a:pPr eaLnBrk="1" hangingPunct="1">
              <a:lnSpc>
                <a:spcPct val="70000"/>
              </a:lnSpc>
            </a:pPr>
            <a:endParaRPr lang="nl-NL" sz="2500" smtClean="0"/>
          </a:p>
          <a:p>
            <a:pPr eaLnBrk="1" hangingPunct="1">
              <a:lnSpc>
                <a:spcPct val="70000"/>
              </a:lnSpc>
            </a:pPr>
            <a:endParaRPr lang="nl-NL" sz="2500" smtClean="0"/>
          </a:p>
        </p:txBody>
      </p:sp>
      <p:sp>
        <p:nvSpPr>
          <p:cNvPr id="33796" name="Tekstvak 4"/>
          <p:cNvSpPr txBox="1">
            <a:spLocks noChangeArrowheads="1"/>
          </p:cNvSpPr>
          <p:nvPr/>
        </p:nvSpPr>
        <p:spPr bwMode="auto">
          <a:xfrm>
            <a:off x="4800600" y="1371600"/>
            <a:ext cx="41148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nl-NL" sz="2800"/>
              <a:t>Tryater</a:t>
            </a:r>
          </a:p>
          <a:p>
            <a:pPr>
              <a:buFont typeface="Arial" charset="0"/>
              <a:buChar char="•"/>
            </a:pPr>
            <a:r>
              <a:rPr lang="nl-NL" sz="2800"/>
              <a:t>Grutte Pier</a:t>
            </a:r>
          </a:p>
          <a:p>
            <a:pPr>
              <a:buFont typeface="Arial" charset="0"/>
              <a:buChar char="•"/>
            </a:pPr>
            <a:r>
              <a:rPr lang="nl-NL" sz="2800"/>
              <a:t>Carbisjitte</a:t>
            </a:r>
          </a:p>
          <a:p>
            <a:pPr>
              <a:buFont typeface="Arial" charset="0"/>
              <a:buChar char="•"/>
            </a:pPr>
            <a:r>
              <a:rPr lang="nl-NL" sz="2800"/>
              <a:t>Sûkerbôle</a:t>
            </a:r>
          </a:p>
          <a:p>
            <a:pPr>
              <a:buFont typeface="Arial" charset="0"/>
              <a:buChar char="•"/>
            </a:pPr>
            <a:r>
              <a:rPr lang="nl-NL" sz="2800"/>
              <a:t>Fryske dûmkes</a:t>
            </a:r>
          </a:p>
          <a:p>
            <a:pPr>
              <a:buFont typeface="Arial" charset="0"/>
              <a:buChar char="•"/>
            </a:pPr>
            <a:r>
              <a:rPr lang="nl-NL" sz="2800"/>
              <a:t>Us Heit Bier</a:t>
            </a:r>
          </a:p>
          <a:p>
            <a:pPr>
              <a:buFont typeface="Arial" charset="0"/>
              <a:buChar char="•"/>
            </a:pPr>
            <a:r>
              <a:rPr lang="nl-NL" sz="2800"/>
              <a:t>Roggebrea</a:t>
            </a:r>
          </a:p>
          <a:p>
            <a:pPr>
              <a:buFont typeface="Arial" charset="0"/>
              <a:buChar char="•"/>
            </a:pPr>
            <a:r>
              <a:rPr lang="nl-NL" sz="2800"/>
              <a:t>Hyte bliksum</a:t>
            </a:r>
          </a:p>
          <a:p>
            <a:pPr>
              <a:buFont typeface="Arial" charset="0"/>
              <a:buChar char="•"/>
            </a:pPr>
            <a:r>
              <a:rPr lang="nl-NL" sz="2800"/>
              <a:t>Beerenburg (Sonnema, weduwe Joustra, Boonstra)</a:t>
            </a:r>
          </a:p>
          <a:p>
            <a:pPr>
              <a:buFont typeface="Arial" charset="0"/>
              <a:buChar char="•"/>
            </a:pPr>
            <a:r>
              <a:rPr lang="nl-NL" sz="2800"/>
              <a:t>It Fryske Gea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609600" y="333375"/>
            <a:ext cx="8534400" cy="7588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nl-NL" sz="2900" smtClean="0">
                <a:solidFill>
                  <a:srgbClr val="7B9899"/>
                </a:solidFill>
              </a:rPr>
              <a:t/>
            </a:r>
            <a:br>
              <a:rPr lang="nl-NL" sz="2900" smtClean="0">
                <a:solidFill>
                  <a:srgbClr val="7B9899"/>
                </a:solidFill>
              </a:rPr>
            </a:br>
            <a:r>
              <a:rPr lang="nl-NL" sz="2900" smtClean="0">
                <a:solidFill>
                  <a:srgbClr val="7B9899"/>
                </a:solidFill>
              </a:rPr>
              <a:t/>
            </a:r>
            <a:br>
              <a:rPr lang="nl-NL" sz="2900" smtClean="0">
                <a:solidFill>
                  <a:srgbClr val="7B9899"/>
                </a:solidFill>
              </a:rPr>
            </a:br>
            <a:r>
              <a:rPr lang="nl-NL" sz="2900" smtClean="0">
                <a:solidFill>
                  <a:srgbClr val="7B9899"/>
                </a:solidFill>
              </a:rPr>
              <a:t>CKV, Kunst en Cultuur in Friesland</a:t>
            </a:r>
            <a:r>
              <a:rPr lang="nl-NL" sz="2900" b="1" smtClean="0">
                <a:solidFill>
                  <a:srgbClr val="7B9899"/>
                </a:solidFill>
              </a:rPr>
              <a:t/>
            </a:r>
            <a:br>
              <a:rPr lang="nl-NL" sz="2900" b="1" smtClean="0">
                <a:solidFill>
                  <a:srgbClr val="7B9899"/>
                </a:solidFill>
              </a:rPr>
            </a:br>
            <a:r>
              <a:rPr lang="nl-NL" sz="2900" b="1" smtClean="0">
                <a:solidFill>
                  <a:srgbClr val="7B9899"/>
                </a:solidFill>
              </a:rPr>
              <a:t/>
            </a:r>
            <a:br>
              <a:rPr lang="nl-NL" sz="2900" b="1" smtClean="0">
                <a:solidFill>
                  <a:srgbClr val="7B9899"/>
                </a:solidFill>
              </a:rPr>
            </a:br>
            <a:r>
              <a:rPr lang="nl-NL" sz="2900" b="1" smtClean="0">
                <a:solidFill>
                  <a:srgbClr val="7B9899"/>
                </a:solidFill>
              </a:rPr>
              <a:t/>
            </a:r>
            <a:br>
              <a:rPr lang="nl-NL" sz="2900" b="1" smtClean="0">
                <a:solidFill>
                  <a:srgbClr val="7B9899"/>
                </a:solidFill>
              </a:rPr>
            </a:br>
            <a:r>
              <a:rPr lang="nl-NL" sz="2900" b="1" smtClean="0">
                <a:solidFill>
                  <a:srgbClr val="7B9899"/>
                </a:solidFill>
              </a:rPr>
              <a:t/>
            </a:r>
            <a:br>
              <a:rPr lang="nl-NL" sz="2900" b="1" smtClean="0">
                <a:solidFill>
                  <a:srgbClr val="7B9899"/>
                </a:solidFill>
              </a:rPr>
            </a:br>
            <a:r>
              <a:rPr lang="nl-NL" sz="2900" b="1" smtClean="0">
                <a:solidFill>
                  <a:srgbClr val="7B9899"/>
                </a:solidFill>
              </a:rPr>
              <a:t/>
            </a:r>
            <a:br>
              <a:rPr lang="nl-NL" sz="2900" b="1" smtClean="0">
                <a:solidFill>
                  <a:srgbClr val="7B9899"/>
                </a:solidFill>
              </a:rPr>
            </a:br>
            <a:r>
              <a:rPr lang="nl-NL" sz="2900" smtClean="0">
                <a:solidFill>
                  <a:srgbClr val="7B9899"/>
                </a:solidFill>
              </a:rPr>
              <a:t> CKV, Kunst en Cultuur in Friesland</a:t>
            </a:r>
            <a:endParaRPr lang="nl-NL" sz="2900" b="1" smtClean="0">
              <a:solidFill>
                <a:srgbClr val="7B9899"/>
              </a:solidFill>
            </a:endParaRPr>
          </a:p>
        </p:txBody>
      </p:sp>
      <p:sp>
        <p:nvSpPr>
          <p:cNvPr id="30723" name="Rectangle 4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ctr" eaLnBrk="1" hangingPunct="1">
              <a:buFont typeface="Arial" pitchFamily="34" charset="0"/>
              <a:buChar char="•"/>
            </a:pPr>
            <a:r>
              <a:rPr lang="nl-NL" sz="2000" dirty="0" smtClean="0">
                <a:latin typeface="Arial" charset="0"/>
                <a:cs typeface="Arial" charset="0"/>
                <a:hlinkClick r:id="rId2"/>
              </a:rPr>
              <a:t>http://www.peterbvanhouten.nl/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nl-NL" sz="2000" dirty="0" smtClean="0">
                <a:latin typeface="Arial" charset="0"/>
                <a:cs typeface="Arial" charset="0"/>
                <a:hlinkClick r:id="rId3"/>
              </a:rPr>
              <a:t>http://kunst.frieslandtotaal.nl/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nl-NL" sz="2000" dirty="0" smtClean="0">
                <a:latin typeface="Arial" charset="0"/>
                <a:cs typeface="Arial" charset="0"/>
                <a:hlinkClick r:id="rId4"/>
              </a:rPr>
              <a:t>http://www.keunstwurk.nl/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r>
              <a:rPr lang="nl-NL" sz="2000" dirty="0" smtClean="0">
                <a:latin typeface="Arial" charset="0"/>
                <a:cs typeface="Arial" charset="0"/>
                <a:hlinkClick r:id="rId5"/>
              </a:rPr>
              <a:t>http://www.2018.nl/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pitchFamily="34" charset="0"/>
              <a:buChar char="•"/>
            </a:pP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nl-NL" sz="2000" dirty="0" smtClean="0">
                <a:latin typeface="Arial" charset="0"/>
                <a:cs typeface="Arial" charset="0"/>
                <a:hlinkClick r:id="rId6"/>
              </a:rPr>
              <a:t>http://nl.wikipedia.org/wiki/Lijst_van_beelden_in_Dongeradeel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nl-NL" sz="2000" dirty="0" smtClean="0">
                <a:latin typeface="Arial" charset="0"/>
                <a:cs typeface="Arial" charset="0"/>
                <a:hlinkClick r:id="rId7"/>
              </a:rPr>
              <a:t>http://www.in-dokkum.nl/content/exposities-dokkum</a:t>
            </a:r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sz="2000" dirty="0" smtClean="0">
              <a:latin typeface="Arial" charset="0"/>
              <a:cs typeface="Arial" charset="0"/>
            </a:endParaRPr>
          </a:p>
          <a:p>
            <a:pPr algn="ctr" eaLnBrk="1" hangingPunct="1"/>
            <a:r>
              <a:rPr lang="nl-NL" sz="2000" dirty="0" smtClean="0">
                <a:latin typeface="Arial" charset="0"/>
                <a:cs typeface="Arial" charset="0"/>
              </a:rPr>
              <a:t>Vakwerk </a:t>
            </a:r>
            <a:r>
              <a:rPr lang="nl-NL" sz="2000" dirty="0" err="1" smtClean="0">
                <a:latin typeface="Arial" charset="0"/>
                <a:cs typeface="Arial" charset="0"/>
              </a:rPr>
              <a:t>Dokkum</a:t>
            </a:r>
            <a:r>
              <a:rPr lang="nl-NL" sz="2000" dirty="0" smtClean="0">
                <a:latin typeface="Arial" charset="0"/>
                <a:cs typeface="Arial" charset="0"/>
              </a:rPr>
              <a:t> (via </a:t>
            </a:r>
            <a:r>
              <a:rPr lang="nl-NL" sz="2000" dirty="0" err="1" smtClean="0">
                <a:latin typeface="Arial" charset="0"/>
                <a:cs typeface="Arial" charset="0"/>
              </a:rPr>
              <a:t>facebook</a:t>
            </a:r>
            <a:r>
              <a:rPr lang="nl-NL" sz="2000" dirty="0" smtClean="0">
                <a:latin typeface="Arial" charset="0"/>
                <a:cs typeface="Arial" charset="0"/>
              </a:rPr>
              <a:t>, </a:t>
            </a:r>
            <a:r>
              <a:rPr lang="nl-NL" sz="2000" dirty="0" err="1" smtClean="0">
                <a:latin typeface="Arial" charset="0"/>
                <a:cs typeface="Arial" charset="0"/>
              </a:rPr>
              <a:t>twitter</a:t>
            </a:r>
            <a:r>
              <a:rPr lang="nl-NL" sz="2000" dirty="0" smtClean="0">
                <a:latin typeface="Arial" charset="0"/>
                <a:cs typeface="Arial" charset="0"/>
              </a:rPr>
              <a:t>,NOF)</a:t>
            </a:r>
          </a:p>
          <a:p>
            <a:pPr algn="ctr" eaLnBrk="1" hangingPunct="1"/>
            <a:endParaRPr lang="nl-NL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dirty="0" smtClean="0">
              <a:latin typeface="Arial" charset="0"/>
              <a:cs typeface="Arial" charset="0"/>
            </a:endParaRPr>
          </a:p>
          <a:p>
            <a:pPr algn="ctr" eaLnBrk="1" hangingPunct="1"/>
            <a:endParaRPr lang="nl-NL" dirty="0" smtClean="0"/>
          </a:p>
          <a:p>
            <a:pPr algn="ctr" eaLnBrk="1" hangingPunct="1"/>
            <a:endParaRPr lang="nl-NL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rgbClr val="7B9899"/>
                </a:solidFill>
              </a:rPr>
              <a:t>Inleveren week 47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dirty="0" smtClean="0">
                <a:latin typeface="Arial" charset="0"/>
                <a:cs typeface="Arial" charset="0"/>
              </a:rPr>
              <a:t>Vaak zelfstandig werken tijdens de les!</a:t>
            </a:r>
          </a:p>
          <a:p>
            <a:pPr eaLnBrk="1" hangingPunct="1">
              <a:lnSpc>
                <a:spcPct val="80000"/>
              </a:lnSpc>
            </a:pPr>
            <a:r>
              <a:rPr lang="nl-NL" dirty="0" smtClean="0">
                <a:latin typeface="Arial" charset="0"/>
                <a:cs typeface="Arial" charset="0"/>
              </a:rPr>
              <a:t>Zorg dat je materiaal meebrengt naar les</a:t>
            </a:r>
          </a:p>
          <a:p>
            <a:pPr eaLnBrk="1" hangingPunct="1">
              <a:lnSpc>
                <a:spcPct val="80000"/>
              </a:lnSpc>
            </a:pPr>
            <a:r>
              <a:rPr lang="nl-NL" dirty="0" smtClean="0">
                <a:latin typeface="Arial" charset="0"/>
                <a:cs typeface="Arial" charset="0"/>
              </a:rPr>
              <a:t>USB is altijd handig!</a:t>
            </a:r>
          </a:p>
          <a:p>
            <a:pPr eaLnBrk="1" hangingPunct="1">
              <a:lnSpc>
                <a:spcPct val="80000"/>
              </a:lnSpc>
            </a:pPr>
            <a:r>
              <a:rPr lang="nl-NL" dirty="0" smtClean="0">
                <a:latin typeface="Arial" charset="0"/>
                <a:cs typeface="Arial" charset="0"/>
              </a:rPr>
              <a:t>Goede afspraken maken</a:t>
            </a:r>
          </a:p>
          <a:p>
            <a:pPr eaLnBrk="1" hangingPunct="1">
              <a:lnSpc>
                <a:spcPct val="80000"/>
              </a:lnSpc>
            </a:pPr>
            <a:r>
              <a:rPr lang="nl-NL" dirty="0" smtClean="0">
                <a:latin typeface="Arial" charset="0"/>
                <a:cs typeface="Arial" charset="0"/>
              </a:rPr>
              <a:t>Thuis/op locatie werken</a:t>
            </a:r>
          </a:p>
          <a:p>
            <a:pPr eaLnBrk="1" hangingPunct="1">
              <a:lnSpc>
                <a:spcPct val="80000"/>
              </a:lnSpc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l-NL" dirty="0" smtClean="0">
                <a:latin typeface="Arial" charset="0"/>
                <a:cs typeface="Arial" charset="0"/>
              </a:rPr>
              <a:t>Wij wensen jullie veel succes! </a:t>
            </a:r>
            <a:r>
              <a:rPr lang="nl-NL" dirty="0" err="1" smtClean="0">
                <a:latin typeface="Arial" charset="0"/>
                <a:cs typeface="Arial" charset="0"/>
              </a:rPr>
              <a:t>Dwm</a:t>
            </a:r>
            <a:r>
              <a:rPr lang="nl-NL" dirty="0" smtClean="0">
                <a:latin typeface="Arial" charset="0"/>
                <a:cs typeface="Arial" charset="0"/>
              </a:rPr>
              <a:t>,</a:t>
            </a:r>
            <a:r>
              <a:rPr lang="nl-NL" dirty="0" err="1" smtClean="0">
                <a:latin typeface="Arial" charset="0"/>
                <a:cs typeface="Arial" charset="0"/>
              </a:rPr>
              <a:t>Pom</a:t>
            </a:r>
            <a:r>
              <a:rPr lang="nl-NL" dirty="0" smtClean="0">
                <a:latin typeface="Arial" charset="0"/>
                <a:cs typeface="Arial" charset="0"/>
              </a:rPr>
              <a:t>, </a:t>
            </a:r>
            <a:r>
              <a:rPr lang="nl-NL" dirty="0" err="1" smtClean="0">
                <a:latin typeface="Arial" charset="0"/>
                <a:cs typeface="Arial" charset="0"/>
              </a:rPr>
              <a:t>Evt</a:t>
            </a:r>
            <a:endParaRPr lang="nl-NL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>
              <a:solidFill>
                <a:srgbClr val="536197"/>
              </a:solidFill>
            </a:endParaRPr>
          </a:p>
        </p:txBody>
      </p:sp>
      <p:pic>
        <p:nvPicPr>
          <p:cNvPr id="15363" name="Picture 38" descr="K:\17021_16168_home_keunstwu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813" y="142875"/>
            <a:ext cx="7772400" cy="777875"/>
          </a:xfrm>
        </p:spPr>
      </p:pic>
      <p:pic>
        <p:nvPicPr>
          <p:cNvPr id="15364" name="Picture 75" descr="K:\21119_homepage_verz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357688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9" descr="K:\bal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1000125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3" descr="K:\klasie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0338" y="3644900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4" descr="K:\20952_homepage_onderwij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75" y="1428750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hthoek 12"/>
          <p:cNvSpPr>
            <a:spLocks noChangeArrowheads="1"/>
          </p:cNvSpPr>
          <p:nvPr/>
        </p:nvSpPr>
        <p:spPr bwMode="auto">
          <a:xfrm>
            <a:off x="4500563" y="6286500"/>
            <a:ext cx="2741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Corbel" charset="0"/>
                <a:hlinkClick r:id="rId7"/>
              </a:rPr>
              <a:t>http://www.keunstwurk.nl/</a:t>
            </a:r>
            <a:endParaRPr lang="nl-NL">
              <a:latin typeface="Corbel" charset="0"/>
            </a:endParaRPr>
          </a:p>
        </p:txBody>
      </p:sp>
      <p:pic>
        <p:nvPicPr>
          <p:cNvPr id="15369" name="Picture 15" descr="Keunstmark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088" y="1268413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7" descr="Beeldende Kunst &amp; Vormgevi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92950" y="1700213"/>
            <a:ext cx="16954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9" descr="A Night at the Opera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92725" y="3500438"/>
            <a:ext cx="16954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21" descr="Studiedag muziek 2010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4213" y="3141663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3" descr="Dag van de Amateurkunst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5650" y="4941888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kstvak 13"/>
          <p:cNvSpPr txBox="1"/>
          <p:nvPr/>
        </p:nvSpPr>
        <p:spPr>
          <a:xfrm>
            <a:off x="4283968" y="33265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nl-NL" sz="2000" dirty="0" smtClean="0">
                <a:cs typeface="Arial" charset="0"/>
                <a:hlinkClick r:id="rId7"/>
              </a:rPr>
              <a:t>http://www.keunstwurk.nl/</a:t>
            </a:r>
            <a:endParaRPr lang="nl-NL" sz="200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7B9899"/>
                </a:solidFill>
              </a:rPr>
              <a:t>Denk aan: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schilderij  in een atelier</a:t>
            </a:r>
            <a:endParaRPr lang="nl-NL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kunstenaar	</a:t>
            </a:r>
            <a:endParaRPr lang="nl-NL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beeld</a:t>
            </a:r>
            <a:endParaRPr lang="nl-NL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monument	</a:t>
            </a:r>
            <a:endParaRPr lang="nl-NL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oud/ historisch gebouw</a:t>
            </a: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Een galerie/ atelier/museum</a:t>
            </a: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Moderne architectuur</a:t>
            </a:r>
            <a:endParaRPr lang="nl-NL" dirty="0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Cultureel erfgoed</a:t>
            </a:r>
            <a:endParaRPr lang="nl-NL" i="1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NL" dirty="0" smtClean="0">
                <a:latin typeface="Arial" charset="0"/>
                <a:cs typeface="Arial" charset="0"/>
              </a:rPr>
              <a:t>Muziek/theater/mode/fotografie studio</a:t>
            </a:r>
          </a:p>
          <a:p>
            <a:pPr eaLnBrk="1" hangingPunct="1">
              <a:buFontTx/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928688" y="0"/>
            <a:ext cx="7772400" cy="914400"/>
          </a:xfrm>
        </p:spPr>
        <p:txBody>
          <a:bodyPr/>
          <a:lstStyle/>
          <a:p>
            <a:pPr eaLnBrk="1" hangingPunct="1"/>
            <a:r>
              <a:rPr lang="nl-NL" smtClean="0">
                <a:solidFill>
                  <a:srgbClr val="536197"/>
                </a:solidFill>
              </a:rPr>
              <a:t>Beeldende Kunst</a:t>
            </a:r>
          </a:p>
        </p:txBody>
      </p:sp>
      <p:sp>
        <p:nvSpPr>
          <p:cNvPr id="18435" name="Tijdelijke aanduiding voor inhoud 25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8436" name="Picture 14" descr="http://www.keunstwurk.nl/documenten/1/metslawier%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412875"/>
            <a:ext cx="32289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kstvak 24"/>
          <p:cNvSpPr txBox="1">
            <a:spLocks noChangeArrowheads="1"/>
          </p:cNvSpPr>
          <p:nvPr/>
        </p:nvSpPr>
        <p:spPr bwMode="auto">
          <a:xfrm>
            <a:off x="4643438" y="5445125"/>
            <a:ext cx="3214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>
                <a:latin typeface="Corbel" charset="0"/>
              </a:rPr>
              <a:t>Hans Jouta Jaar 2002 </a:t>
            </a:r>
          </a:p>
          <a:p>
            <a:pPr algn="ctr"/>
            <a:r>
              <a:rPr lang="nl-NL">
                <a:latin typeface="Corbel" charset="0"/>
              </a:rPr>
              <a:t>Titel kunstwerk Balthasar </a:t>
            </a:r>
            <a:br>
              <a:rPr lang="nl-NL">
                <a:latin typeface="Corbel" charset="0"/>
              </a:rPr>
            </a:br>
            <a:r>
              <a:rPr lang="nl-NL">
                <a:latin typeface="Corbel" charset="0"/>
              </a:rPr>
              <a:t>Metslawier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rgbClr val="536197"/>
                </a:solidFill>
              </a:rPr>
              <a:t>Beeldende Kunst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5604" name="Picture 2" descr="http://www.keunstwurk.nl/../documenten/kunstenaars/344/Schilderijenarchief-214_thu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4286250"/>
            <a:ext cx="157162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http://www.keunstwurk.nl/../documenten/kunstenaars/344/Schilderijenarchief-179_thumb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2143125"/>
            <a:ext cx="15478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http://www.keunstwurk.nl/../documenten/kunstenaars/344/Schilderijenarchief-178_thumb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9624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http://www.keunstwurk.nl/../documenten/kunstenaars/344/Schilderijenarchief-139_thum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63" y="2214563"/>
            <a:ext cx="1784350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 descr="http://www.keunstwurk.nl/../documenten/kunstenaars/344/Schilderijenarchief-141_thum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14438" y="21431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hthoek 8"/>
          <p:cNvSpPr>
            <a:spLocks noChangeArrowheads="1"/>
          </p:cNvSpPr>
          <p:nvPr/>
        </p:nvSpPr>
        <p:spPr bwMode="auto">
          <a:xfrm>
            <a:off x="381000" y="4495800"/>
            <a:ext cx="3190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800">
                <a:cs typeface="Arial" charset="0"/>
              </a:rPr>
              <a:t>Dinie  Boogaart : Schilderijen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nl-NL" dirty="0" smtClean="0">
                <a:solidFill>
                  <a:srgbClr val="536197"/>
                </a:solidFill>
              </a:rPr>
              <a:t>Beeldende Kunst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914400" y="1784350"/>
            <a:ext cx="7800975" cy="4859338"/>
          </a:xfrm>
        </p:spPr>
        <p:txBody>
          <a:bodyPr/>
          <a:lstStyle/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nl-NL" smtClean="0"/>
              <a:t> </a:t>
            </a:r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endParaRPr lang="nl-NL" sz="1000" smtClean="0"/>
          </a:p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nl-NL" sz="1400" smtClean="0">
                <a:latin typeface="Arial" charset="0"/>
                <a:cs typeface="Arial" charset="0"/>
              </a:rPr>
              <a:t>Ids  Willemsma </a:t>
            </a:r>
            <a:endParaRPr lang="nl-NL" sz="1600" smtClean="0">
              <a:latin typeface="Arial" charset="0"/>
              <a:cs typeface="Arial" charset="0"/>
            </a:endParaRPr>
          </a:p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nl-NL" sz="1600" smtClean="0">
                <a:latin typeface="Arial" charset="0"/>
                <a:cs typeface="Arial" charset="0"/>
              </a:rPr>
              <a:t>Titel:  It tempeltsje op'e dyk</a:t>
            </a:r>
          </a:p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nl-NL" sz="1600" smtClean="0">
                <a:latin typeface="Arial" charset="0"/>
                <a:cs typeface="Arial" charset="0"/>
              </a:rPr>
              <a:t> Jaar 1993 </a:t>
            </a:r>
          </a:p>
          <a:p>
            <a:pPr marL="411163" algn="ctr" eaLnBrk="1" hangingPunct="1">
              <a:lnSpc>
                <a:spcPct val="80000"/>
              </a:lnSpc>
              <a:buFont typeface="Wingdings" charset="2"/>
              <a:buNone/>
            </a:pPr>
            <a:r>
              <a:rPr lang="nl-NL" sz="1600" smtClean="0">
                <a:latin typeface="Arial" charset="0"/>
                <a:cs typeface="Arial" charset="0"/>
              </a:rPr>
              <a:t> Materiaal Staal</a:t>
            </a:r>
          </a:p>
        </p:txBody>
      </p:sp>
      <p:pic>
        <p:nvPicPr>
          <p:cNvPr id="16388" name="Picture 2" descr="Het tempeltje van Ids Willemsma by Davydutch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412875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smtClean="0">
                <a:solidFill>
                  <a:srgbClr val="7B9899"/>
                </a:solidFill>
              </a:rPr>
              <a:t>De Tol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9460" name="Picture 5" descr="2317367256_2406de9289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125538"/>
            <a:ext cx="762000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>
                <a:solidFill>
                  <a:srgbClr val="7B9899"/>
                </a:solidFill>
              </a:rPr>
              <a:t>Erfgoed: </a:t>
            </a:r>
            <a:r>
              <a:rPr lang="nl-NL" dirty="0" err="1" smtClean="0">
                <a:solidFill>
                  <a:srgbClr val="7B9899"/>
                </a:solidFill>
              </a:rPr>
              <a:t>Chichorei-fabriek</a:t>
            </a:r>
            <a:endParaRPr lang="nl-NL" dirty="0" smtClean="0">
              <a:solidFill>
                <a:srgbClr val="7B9899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0484" name="Picture 5" descr="drogerijdeval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7488238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850</TotalTime>
  <Words>360</Words>
  <Application>Microsoft Macintosh PowerPoint</Application>
  <PresentationFormat>Diavoorstelling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Civiel</vt:lpstr>
      <vt:lpstr>        kunstroute door Friesland! </vt:lpstr>
      <vt:lpstr>Overal is kunst en cultuur</vt:lpstr>
      <vt:lpstr>PowerPoint-presentatie</vt:lpstr>
      <vt:lpstr>Denk aan:</vt:lpstr>
      <vt:lpstr>Beeldende Kunst</vt:lpstr>
      <vt:lpstr>Beeldende Kunst</vt:lpstr>
      <vt:lpstr>Beeldende Kunst</vt:lpstr>
      <vt:lpstr>De Tol</vt:lpstr>
      <vt:lpstr>Erfgoed: Chichorei-fabriek</vt:lpstr>
      <vt:lpstr>                                                      Stupa in Hantum</vt:lpstr>
      <vt:lpstr>     Erfgoed: Vlasfabriek(en) in EE </vt:lpstr>
      <vt:lpstr>VAKwerk Dokkum... Verrassend Ambachtelijk Kunstzinnig</vt:lpstr>
      <vt:lpstr>Opdracht</vt:lpstr>
      <vt:lpstr>                                            Groepswerk of alleen werken!</vt:lpstr>
      <vt:lpstr>De opdracht bestaat uit twee onderdelen</vt:lpstr>
      <vt:lpstr>En verder…</vt:lpstr>
      <vt:lpstr>Voorbeeld route</vt:lpstr>
      <vt:lpstr> Foto’s maken van de kunsten</vt:lpstr>
      <vt:lpstr>PowerPoint-presentatie</vt:lpstr>
      <vt:lpstr>Typysk Frysk</vt:lpstr>
      <vt:lpstr>  CKV, Kunst en Cultuur in Friesland      CKV, Kunst en Cultuur in Friesland</vt:lpstr>
      <vt:lpstr>Inleveren week 47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KUNSTROUTE THE ART ROUTE</dc:title>
  <dc:creator>dwm</dc:creator>
  <cp:lastModifiedBy>Tineke Everaarts</cp:lastModifiedBy>
  <cp:revision>42</cp:revision>
  <dcterms:created xsi:type="dcterms:W3CDTF">2010-10-01T14:23:03Z</dcterms:created>
  <dcterms:modified xsi:type="dcterms:W3CDTF">2014-09-08T09:42:13Z</dcterms:modified>
</cp:coreProperties>
</file>