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21" d="100"/>
          <a:sy n="121" d="100"/>
        </p:scale>
        <p:origin x="-7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46113" y="1447800"/>
            <a:ext cx="7851775" cy="3200400"/>
          </a:xfrm>
          <a:prstGeom prst="rect">
            <a:avLst/>
          </a:prstGeom>
          <a:noFill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813" y="1537447"/>
            <a:ext cx="7826281" cy="1627093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1620000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813" y="3218329"/>
            <a:ext cx="7826281" cy="86061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2000"/>
              </a:spcBef>
              <a:buFont typeface="Wingdings 2" pitchFamily="18" charset="2"/>
              <a:buNone/>
              <a:defRPr sz="1800" kern="1200"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16200000" scaled="1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Klik om de titelstijl van het model te bewerken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856" y="1600200"/>
            <a:ext cx="3931920" cy="56673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1792" y="457200"/>
            <a:ext cx="3474720" cy="510235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2856" y="2240280"/>
            <a:ext cx="3931920" cy="210312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</a:pPr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Freeform 7"/>
          <p:cNvSpPr/>
          <p:nvPr/>
        </p:nvSpPr>
        <p:spPr>
          <a:xfrm>
            <a:off x="280416" y="258580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bov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575" y="458788"/>
            <a:ext cx="8577263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Klik op het pictogram als u een afbeelding wilt toevoegen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10" name="Freeform 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afbeeldingen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575" y="458788"/>
            <a:ext cx="4114800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Klik op het pictogram als u een afbeelding wilt toevoegen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10" name="Freeform 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4745038" y="458788"/>
            <a:ext cx="4114800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Klik op het pictogram als u een afbeelding wilt toevoegen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10" name="Freeform 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Media Placeholder 11"/>
          <p:cNvSpPr>
            <a:spLocks noGrp="1"/>
          </p:cNvSpPr>
          <p:nvPr>
            <p:ph type="media" sz="quarter" idx="14"/>
          </p:nvPr>
        </p:nvSpPr>
        <p:spPr>
          <a:xfrm>
            <a:off x="282575" y="458788"/>
            <a:ext cx="8577263" cy="3849624"/>
          </a:xfrm>
          <a:noFill/>
          <a:ln w="44450">
            <a:solidFill>
              <a:schemeClr val="bg1"/>
            </a:solidFill>
            <a:miter lim="800000"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Klik op het pictogram als u media wilt toevoegen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458788"/>
            <a:ext cx="1447800" cy="5792787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1350" y="458788"/>
            <a:ext cx="6521450" cy="5792787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/>
          <p:cNvSpPr/>
          <p:nvPr/>
        </p:nvSpPr>
        <p:spPr>
          <a:xfrm>
            <a:off x="280416" y="258580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19" name="Freeform 18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Freeform 19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371725" y="381000"/>
            <a:ext cx="4400550" cy="3048000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Klik op het pictogram als u een afbeelding wilt toevoegen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350" y="4146363"/>
            <a:ext cx="7856538" cy="1470025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350" y="5620871"/>
            <a:ext cx="7856538" cy="614081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Klik om de titelstijl van het model te bewerken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17059"/>
            <a:ext cx="7772400" cy="165506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662979"/>
            <a:ext cx="7772400" cy="1500187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ts val="2000"/>
              </a:lnSpc>
              <a:spcBef>
                <a:spcPts val="2000"/>
              </a:spcBef>
              <a:buFont typeface="Wingdings 2" pitchFamily="18" charset="2"/>
              <a:buNone/>
            </a:pPr>
            <a:r>
              <a:rPr lang="en-US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350" y="1600200"/>
            <a:ext cx="3749040" cy="4651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9501" y="1600200"/>
            <a:ext cx="3749040" cy="4651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Freeform 15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Freeform 16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350" y="1532964"/>
            <a:ext cx="3749040" cy="83371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50" y="2362200"/>
            <a:ext cx="3749040" cy="3889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601" y="1532964"/>
            <a:ext cx="3749040" cy="83371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2601" y="2362200"/>
            <a:ext cx="3749040" cy="3889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Freeform 9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Freeform 10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Freeform 5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Freeform 6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Freeform 9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Freeform 10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Freeform 11"/>
          <p:cNvSpPr/>
          <p:nvPr/>
        </p:nvSpPr>
        <p:spPr>
          <a:xfrm>
            <a:off x="280416" y="1525588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Freeform 12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340" y="802910"/>
            <a:ext cx="3474720" cy="116205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2010" y="449705"/>
            <a:ext cx="3931920" cy="57813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340" y="2057399"/>
            <a:ext cx="3474720" cy="3733801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Freeform 7"/>
          <p:cNvSpPr/>
          <p:nvPr/>
        </p:nvSpPr>
        <p:spPr>
          <a:xfrm>
            <a:off x="280416" y="258580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416" y="6399213"/>
            <a:ext cx="8558784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1350" y="107576"/>
            <a:ext cx="7856538" cy="131006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8565" y="1600200"/>
            <a:ext cx="7878788" cy="46392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6356350"/>
            <a:ext cx="2133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1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D738B345-54C7-E04D-BE62-E80CF71EFE51}" type="datetimeFigureOut">
              <a:rPr lang="nl-NL" smtClean="0"/>
              <a:t>30-09-15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416" y="6356350"/>
            <a:ext cx="2895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1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7620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E43EDC07-768E-7048-9123-E74A025EEB2E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Wingdings 2" pitchFamily="18" charset="2"/>
        <a:buChar char="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tx1">
            <a:lumMod val="65000"/>
          </a:schemeClr>
        </a:buClr>
        <a:buFont typeface="Wingdings 2" pitchFamily="18" charset="2"/>
        <a:buChar char="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nos.nl/artikel/667398-carbidschieten-nationaal-erfgoed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erelderfgoed.n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jksoverheid.nl/onderwerpen/erfgoed/inhoud/monumenten" TargetMode="External"/><Relationship Id="rId4" Type="http://schemas.openxmlformats.org/officeDocument/2006/relationships/hyperlink" Target="http://rijksmonumenten.nl/monumenten/alle+monumenten/dokkum/" TargetMode="External"/><Relationship Id="rId5" Type="http://schemas.openxmlformats.org/officeDocument/2006/relationships/hyperlink" Target="http://www.monumentenbehouddongeradeel.n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hc.unesco.org/en/interactive-ma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ERFGOED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erfgoed?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smtClean="0"/>
              <a:t>Door mensen vervaardigd, aangelegd en bedacht</a:t>
            </a:r>
          </a:p>
          <a:p>
            <a:r>
              <a:rPr lang="nl-NL" dirty="0" smtClean="0"/>
              <a:t>Erfgoed omvat alles waar we waarde aan hechten</a:t>
            </a:r>
          </a:p>
          <a:p>
            <a:r>
              <a:rPr lang="nl-NL" dirty="0" smtClean="0"/>
              <a:t>Erfgoed vinden we de moeite waard om te bewaren</a:t>
            </a:r>
          </a:p>
          <a:p>
            <a:r>
              <a:rPr lang="nl-NL" dirty="0" smtClean="0"/>
              <a:t>Erfgoed bevat alles om ons heen</a:t>
            </a:r>
          </a:p>
          <a:p>
            <a:r>
              <a:rPr lang="nl-NL" dirty="0" smtClean="0"/>
              <a:t>Het zijn overblijfselen die iets zeggen over hoe mensen vroeger leefden, woonden, werkten en dachten</a:t>
            </a:r>
          </a:p>
          <a:p>
            <a:r>
              <a:rPr lang="nl-NL" dirty="0" smtClean="0"/>
              <a:t>Ze herinneren je aan waar je vandaan komt, wie je bent of waar je terecht bent gekomen</a:t>
            </a:r>
          </a:p>
          <a:p>
            <a:r>
              <a:rPr lang="nl-NL" dirty="0" smtClean="0"/>
              <a:t>Ze bepalen mede je identiteit, als inwoner en als inwoner van je dorp of stad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Wie bepaalt wat erfgoed is?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Wij samen, een grote groep mensen, bepalen wat erfgoed is</a:t>
            </a:r>
            <a:endParaRPr lang="nl-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Wat verstaan we onder erfgoed?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Landschap; ontginningen, groeves, sloten met knotwilgen, kanalen en vaarten met jaagpaden</a:t>
            </a:r>
          </a:p>
          <a:p>
            <a:r>
              <a:rPr lang="nl-NL" dirty="0" smtClean="0"/>
              <a:t>Gebouwde omgeving zoals monumenten, fabrieken, begraafplaatsen, scholen, bruggen en woonhuizen</a:t>
            </a:r>
          </a:p>
          <a:p>
            <a:r>
              <a:rPr lang="nl-NL" dirty="0" smtClean="0"/>
              <a:t>Archeologische vondsten zoals Romeinen nederzettingen, hunbedden en scheepswrakken</a:t>
            </a:r>
          </a:p>
          <a:p>
            <a:r>
              <a:rPr lang="nl-NL" dirty="0" smtClean="0"/>
              <a:t>Museumcollecties, kunst- en gebruiksvoorwerpen zoals beelden, meubels, sieraden en keukengerei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Archieven met handgeschreven, gedrukte en digitale documenten zoals kranten en brieven</a:t>
            </a:r>
          </a:p>
          <a:p>
            <a:r>
              <a:rPr lang="nl-NL" dirty="0" smtClean="0"/>
              <a:t>Geluidsbronnen, foto’s en films</a:t>
            </a:r>
          </a:p>
          <a:p>
            <a:r>
              <a:rPr lang="nl-NL" dirty="0" smtClean="0"/>
              <a:t>Immaterieel erfgoed als uitdrukkingen, gezegden in de taal, allerlei volksgebruiken en muziek (bv. </a:t>
            </a:r>
            <a:r>
              <a:rPr lang="nl-NL" dirty="0" smtClean="0">
                <a:hlinkClick r:id="rId2"/>
              </a:rPr>
              <a:t>carbidschieten</a:t>
            </a:r>
            <a:r>
              <a:rPr lang="nl-NL" dirty="0" smtClean="0"/>
              <a:t>)</a:t>
            </a:r>
            <a:endParaRPr lang="nl-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Kunst en erfgoed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Cultureel erfgoed; kijken naar de betekenis en waardering die mensen aan kunst geven, vroeger, nu en in de toekomst.</a:t>
            </a:r>
          </a:p>
          <a:p>
            <a:r>
              <a:rPr lang="nl-NL" dirty="0" smtClean="0"/>
              <a:t>Erfgoed kan ook heel kunstzinnig zijn</a:t>
            </a:r>
            <a:endParaRPr lang="nl-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Nederlands erfgoed wereldwijd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Lokaal en regionaal erfgoed</a:t>
            </a:r>
          </a:p>
          <a:p>
            <a:r>
              <a:rPr lang="nl-NL" dirty="0" smtClean="0"/>
              <a:t>Nationaal en internationaal erfgoed</a:t>
            </a:r>
          </a:p>
          <a:p>
            <a:r>
              <a:rPr lang="nl-NL" dirty="0" smtClean="0"/>
              <a:t>UNESCO =  de culturele organisatie van de Verenigde Naties</a:t>
            </a:r>
          </a:p>
          <a:p>
            <a:r>
              <a:rPr lang="nl-NL" dirty="0" smtClean="0"/>
              <a:t>WERELDERFGOED LIJST is opgesteld door Unesco</a:t>
            </a:r>
          </a:p>
          <a:p>
            <a:r>
              <a:rPr lang="nl-NL" dirty="0" smtClean="0"/>
              <a:t>Ongeveer 800 monumenten</a:t>
            </a:r>
          </a:p>
          <a:p>
            <a:pPr>
              <a:buNone/>
            </a:pPr>
            <a:endParaRPr lang="nl-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l-NL" dirty="0" smtClean="0">
                <a:hlinkClick r:id="rId2"/>
              </a:rPr>
              <a:t>Nederland op de werelderfgoed lijst</a:t>
            </a:r>
            <a:endParaRPr lang="nl-NL" dirty="0" smtClean="0"/>
          </a:p>
          <a:p>
            <a:pPr>
              <a:buNone/>
            </a:pPr>
            <a:r>
              <a:rPr lang="nl-NL" dirty="0" smtClean="0"/>
              <a:t>(klik op bovenstaande link)</a:t>
            </a:r>
          </a:p>
          <a:p>
            <a:endParaRPr lang="nl-NL" dirty="0"/>
          </a:p>
        </p:txBody>
      </p:sp>
      <p:pic>
        <p:nvPicPr>
          <p:cNvPr id="4" name="Afbeelding 3" descr="9.Beemsterpolder.ww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1700808"/>
            <a:ext cx="1836569" cy="1223392"/>
          </a:xfrm>
          <a:prstGeom prst="rect">
            <a:avLst/>
          </a:prstGeom>
        </p:spPr>
      </p:pic>
      <p:pic>
        <p:nvPicPr>
          <p:cNvPr id="6" name="Afbeelding 5" descr="van_nellefabbriek_-_aanzich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569" y="3212976"/>
            <a:ext cx="1800200" cy="1199840"/>
          </a:xfrm>
          <a:prstGeom prst="rect">
            <a:avLst/>
          </a:prstGeom>
        </p:spPr>
      </p:pic>
      <p:pic>
        <p:nvPicPr>
          <p:cNvPr id="7" name="Afbeelding 6" descr="foto_woudagemaal_-_u.zwaga_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159" y="4725144"/>
            <a:ext cx="1880193" cy="1253156"/>
          </a:xfrm>
          <a:prstGeom prst="rect">
            <a:avLst/>
          </a:prstGeom>
        </p:spPr>
      </p:pic>
      <p:pic>
        <p:nvPicPr>
          <p:cNvPr id="8" name="Afbeelding 7" descr="grachtengordel_2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890568"/>
            <a:ext cx="1979712" cy="1319808"/>
          </a:xfrm>
          <a:prstGeom prst="rect">
            <a:avLst/>
          </a:prstGeom>
        </p:spPr>
      </p:pic>
      <p:pic>
        <p:nvPicPr>
          <p:cNvPr id="9" name="Afbeelding 8" descr="kinderdijk_0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49" y="3890568"/>
            <a:ext cx="2136534" cy="1302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>
                <a:hlinkClick r:id="rId2"/>
              </a:rPr>
              <a:t>Interactieve kaart van wereld erfgoed</a:t>
            </a:r>
            <a:endParaRPr lang="nl-NL" dirty="0" smtClean="0"/>
          </a:p>
          <a:p>
            <a:r>
              <a:rPr lang="nl-NL" dirty="0" smtClean="0">
                <a:hlinkClick r:id="rId3"/>
              </a:rPr>
              <a:t>Nationaal erfgoed (lijst en voorlopige lijst)</a:t>
            </a:r>
            <a:endParaRPr lang="nl-NL" dirty="0" smtClean="0"/>
          </a:p>
          <a:p>
            <a:r>
              <a:rPr lang="nl-NL" dirty="0" smtClean="0">
                <a:hlinkClick r:id="rId4"/>
              </a:rPr>
              <a:t>Monumenten in Dokkum</a:t>
            </a:r>
            <a:endParaRPr lang="nl-NL" dirty="0" smtClean="0"/>
          </a:p>
          <a:p>
            <a:r>
              <a:rPr lang="nl-NL" dirty="0" smtClean="0">
                <a:hlinkClick r:id="rId5"/>
              </a:rPr>
              <a:t>Monumenten in Dongeradeel</a:t>
            </a:r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ëxposeerd voorwerp">
  <a:themeElements>
    <a:clrScheme name="Geëxposeerd voorwerp">
      <a:dk1>
        <a:sysClr val="windowText" lastClr="000000"/>
      </a:dk1>
      <a:lt1>
        <a:sysClr val="window" lastClr="FFFFFF"/>
      </a:lt1>
      <a:dk2>
        <a:srgbClr val="1C3264"/>
      </a:dk2>
      <a:lt2>
        <a:srgbClr val="CCCCCC"/>
      </a:lt2>
      <a:accent1>
        <a:srgbClr val="3399FF"/>
      </a:accent1>
      <a:accent2>
        <a:srgbClr val="69FFFF"/>
      </a:accent2>
      <a:accent3>
        <a:srgbClr val="CCFF33"/>
      </a:accent3>
      <a:accent4>
        <a:srgbClr val="3333FF"/>
      </a:accent4>
      <a:accent5>
        <a:srgbClr val="9933FF"/>
      </a:accent5>
      <a:accent6>
        <a:srgbClr val="FF33FF"/>
      </a:accent6>
      <a:hlink>
        <a:srgbClr val="6699FF"/>
      </a:hlink>
      <a:folHlink>
        <a:srgbClr val="9999CC"/>
      </a:folHlink>
    </a:clrScheme>
    <a:fontScheme name="Geëxposeerd voorwerp">
      <a:majorFont>
        <a:latin typeface="Corbel"/>
        <a:ea typeface=""/>
        <a:cs typeface=""/>
        <a:font script="Jpan" typeface="ＭＳ Ｐゴシック"/>
      </a:majorFont>
      <a:minorFont>
        <a:latin typeface="Corbel"/>
        <a:ea typeface=""/>
        <a:cs typeface=""/>
        <a:font script="Jpan" typeface="ＭＳ Ｐゴシック"/>
      </a:minorFont>
    </a:fontScheme>
    <a:fmtScheme name="Geëxposeerd voorwerp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0000"/>
                <a:satMod val="110000"/>
                <a:lumMod val="70000"/>
              </a:schemeClr>
            </a:gs>
            <a:gs pos="50000">
              <a:schemeClr val="phClr">
                <a:tint val="80000"/>
                <a:satMod val="135000"/>
              </a:schemeClr>
            </a:gs>
            <a:gs pos="100000">
              <a:schemeClr val="phClr">
                <a:tint val="3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10000"/>
                <a:lumMod val="70000"/>
              </a:schemeClr>
            </a:gs>
            <a:gs pos="65000">
              <a:schemeClr val="phClr">
                <a:shade val="90000"/>
                <a:satMod val="200000"/>
                <a:lumMod val="110000"/>
              </a:schemeClr>
            </a:gs>
            <a:gs pos="100000">
              <a:schemeClr val="phClr">
                <a:tint val="90000"/>
                <a:shade val="100000"/>
                <a:satMod val="250000"/>
                <a:lumMod val="150000"/>
              </a:schemeClr>
            </a:gs>
          </a:gsLst>
          <a:lin ang="16200000" scaled="1"/>
        </a:gradFill>
      </a:fillStyleLst>
      <a:lnStyleLst>
        <a:ln w="31750" cap="flat" cmpd="sng" algn="ctr">
          <a:solidFill>
            <a:schemeClr val="phClr"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alpha val="95000"/>
            </a:schemeClr>
          </a:solidFill>
          <a:prstDash val="solid"/>
        </a:ln>
        <a:ln w="50800" cap="flat" cmpd="sng" algn="ctr">
          <a:solidFill>
            <a:schemeClr val="phClr">
              <a:alpha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5000" endPos="15000" dist="50800" dir="5400000" sy="-100000" rotWithShape="0"/>
          </a:effectLst>
        </a:effectStyle>
        <a:effectStyle>
          <a:effectLst>
            <a:innerShdw blurRad="76200" dist="25400" dir="5400000">
              <a:srgbClr val="FFFFFF">
                <a:alpha val="50000"/>
              </a:srgbClr>
            </a:innerShdw>
            <a:outerShdw blurRad="254000" dist="254000" dir="5400000" sx="90000" sy="-30000" rotWithShape="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  <a:lumMod val="30000"/>
              </a:schemeClr>
              <a:schemeClr val="phClr">
                <a:tint val="70000"/>
                <a:satMod val="500000"/>
                <a:lumMod val="5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Geëxposeerd voorwerp.thmx</Template>
  <TotalTime>437</TotalTime>
  <Words>289</Words>
  <Application>Microsoft Macintosh PowerPoint</Application>
  <PresentationFormat>Diavoorstelling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Geëxposeerd voorwerp</vt:lpstr>
      <vt:lpstr>ERFGOED</vt:lpstr>
      <vt:lpstr>Wat is erfgoed?</vt:lpstr>
      <vt:lpstr>Wie bepaalt wat erfgoed is?</vt:lpstr>
      <vt:lpstr>Wat verstaan we onder erfgoed?</vt:lpstr>
      <vt:lpstr>PowerPoint-presentatie</vt:lpstr>
      <vt:lpstr>Kunst en erfgoed</vt:lpstr>
      <vt:lpstr>Nederlands erfgoed wereldwijd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ERFGOED</dc:title>
  <dc:creator>Tineke Everaarts</dc:creator>
  <cp:lastModifiedBy>Tineke Everaarts</cp:lastModifiedBy>
  <cp:revision>13</cp:revision>
  <dcterms:created xsi:type="dcterms:W3CDTF">2011-10-02T14:37:44Z</dcterms:created>
  <dcterms:modified xsi:type="dcterms:W3CDTF">2015-09-30T17:41:50Z</dcterms:modified>
</cp:coreProperties>
</file>